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7" r:id="rId2"/>
    <p:sldId id="269" r:id="rId3"/>
    <p:sldId id="258" r:id="rId4"/>
    <p:sldId id="259" r:id="rId5"/>
    <p:sldId id="270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1" r:id="rId14"/>
    <p:sldId id="267" r:id="rId15"/>
    <p:sldId id="268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56" autoAdjust="0"/>
    <p:restoredTop sz="94660"/>
  </p:normalViewPr>
  <p:slideViewPr>
    <p:cSldViewPr>
      <p:cViewPr>
        <p:scale>
          <a:sx n="75" d="100"/>
          <a:sy n="75" d="100"/>
        </p:scale>
        <p:origin x="-2664" y="-8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6/19/2016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00200" y="2743200"/>
            <a:ext cx="7175351" cy="1793167"/>
          </a:xfrm>
        </p:spPr>
        <p:txBody>
          <a:bodyPr>
            <a:normAutofit/>
          </a:bodyPr>
          <a:lstStyle/>
          <a:p>
            <a:r>
              <a:rPr lang="ru-RU" dirty="0" smtClean="0"/>
              <a:t>ЭФФЕКТИВНЫЕ МЕТОДЫ </a:t>
            </a:r>
            <a:r>
              <a:rPr lang="ru-RU" dirty="0" smtClean="0"/>
              <a:t>успешного общения </a:t>
            </a:r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752600" y="5105400"/>
            <a:ext cx="6480048" cy="175260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по </a:t>
            </a:r>
            <a:r>
              <a:rPr lang="ru-RU" sz="2400" dirty="0" smtClean="0"/>
              <a:t>книге Брайна Трейси </a:t>
            </a:r>
          </a:p>
          <a:p>
            <a:endParaRPr lang="ru-RU" sz="2400" dirty="0"/>
          </a:p>
        </p:txBody>
      </p:sp>
      <p:pic>
        <p:nvPicPr>
          <p:cNvPr id="4" name="Рисунок 3" descr="E:\Documents and Settings\Admin\Рабочий стол\Медиатор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" y="5219065"/>
            <a:ext cx="1171575" cy="1638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331858"/>
            <a:ext cx="903649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Как только потребность удовлетворена ,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она уже не является мотиватором. 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Calibri" pitchFamily="34" charset="0"/>
                <a:cs typeface="Arial" pitchFamily="34" charset="0"/>
              </a:rPr>
              <a:t>А.Маслоу)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1295400"/>
            <a:ext cx="9036496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Помните, что ключевой фактор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успешного общения - нравиться людям  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>
                    <a:lumMod val="85000"/>
                  </a:schemeClr>
                </a:solidFill>
                <a:effectLst/>
                <a:latin typeface="Cambria" pitchFamily="18" charset="0"/>
                <a:ea typeface="Calibri" pitchFamily="34" charset="0"/>
                <a:cs typeface="Times New Roman" pitchFamily="18" charset="0"/>
              </a:rPr>
              <a:t>(</a:t>
            </a:r>
            <a:r>
              <a:rPr kumimoji="0" lang="ru-RU" sz="2000" b="1" i="1" u="none" strike="noStrike" cap="none" normalizeH="0" baseline="0" dirty="0" smtClean="0">
                <a:ln>
                  <a:noFill/>
                </a:ln>
                <a:effectLst/>
                <a:latin typeface="Cambria" pitchFamily="18" charset="0"/>
                <a:ea typeface="Calibri" pitchFamily="34" charset="0"/>
                <a:cs typeface="Arial" pitchFamily="34" charset="0"/>
              </a:rPr>
              <a:t>Б. Трейси)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90564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Элементы общения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00200"/>
            <a:ext cx="8610600" cy="4525963"/>
          </a:xfrm>
        </p:spPr>
        <p:txBody>
          <a:bodyPr>
            <a:normAutofit/>
          </a:bodyPr>
          <a:lstStyle/>
          <a:p>
            <a:pPr marL="550926" indent="-514350">
              <a:buFont typeface="+mj-lt"/>
              <a:buAutoNum type="arabicPeriod"/>
            </a:pPr>
            <a:r>
              <a:rPr lang="ru-RU" dirty="0" smtClean="0"/>
              <a:t>Характер, нрав человека (</a:t>
            </a:r>
            <a:r>
              <a:rPr lang="ru-RU" i="1" u="sng" dirty="0" smtClean="0"/>
              <a:t>этос</a:t>
            </a:r>
            <a:r>
              <a:rPr lang="ru-RU" dirty="0" smtClean="0"/>
              <a:t> -Аристотель)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Эмоция человека (</a:t>
            </a:r>
            <a:r>
              <a:rPr lang="ru-RU" i="1" u="sng" dirty="0" smtClean="0"/>
              <a:t>пафос</a:t>
            </a:r>
            <a:r>
              <a:rPr lang="ru-RU" dirty="0" smtClean="0"/>
              <a:t> – Аристотель)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Слова, используемые для убеждения (</a:t>
            </a:r>
            <a:r>
              <a:rPr lang="ru-RU" i="1" u="sng" dirty="0" smtClean="0"/>
              <a:t>логос</a:t>
            </a:r>
            <a:r>
              <a:rPr lang="ru-RU" dirty="0" smtClean="0"/>
              <a:t> - Аристотель)</a:t>
            </a:r>
          </a:p>
          <a:p>
            <a:pPr marL="550926" indent="-514350">
              <a:buNone/>
            </a:pPr>
            <a:endParaRPr lang="ru-RU" dirty="0" smtClean="0"/>
          </a:p>
          <a:p>
            <a:pPr marL="550926" indent="-514350">
              <a:buNone/>
            </a:pPr>
            <a:r>
              <a:rPr lang="ru-RU" dirty="0" smtClean="0"/>
              <a:t>(55% передается языком тела, 38% тон, 7% слова- результаты исследования Калифорнийского университета  </a:t>
            </a:r>
          </a:p>
          <a:p>
            <a:pPr marL="550926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344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Психологические особенности собеседников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953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2 типа людей</a:t>
            </a:r>
          </a:p>
          <a:p>
            <a:r>
              <a:rPr lang="ru-RU" dirty="0" smtClean="0"/>
              <a:t>Интроверты (погруженные в себя)</a:t>
            </a:r>
          </a:p>
          <a:p>
            <a:r>
              <a:rPr lang="ru-RU" dirty="0" smtClean="0"/>
              <a:t>Экстраверты (стремящиеся к активному общению)</a:t>
            </a:r>
          </a:p>
          <a:p>
            <a:pPr>
              <a:buNone/>
            </a:pPr>
            <a:r>
              <a:rPr lang="ru-RU" dirty="0" smtClean="0"/>
              <a:t>4 группы темперамента</a:t>
            </a:r>
          </a:p>
          <a:p>
            <a:pPr marL="550926" indent="-514350">
              <a:buFont typeface="+mj-lt"/>
              <a:buAutoNum type="arabicPeriod"/>
            </a:pPr>
            <a:r>
              <a:rPr lang="ru-RU" i="1" u="sng" dirty="0" smtClean="0"/>
              <a:t>Сангвиник</a:t>
            </a:r>
            <a:r>
              <a:rPr lang="ru-RU" dirty="0" smtClean="0"/>
              <a:t> (прирожденный директор- экстраверт, ориентированный на задачу)</a:t>
            </a:r>
          </a:p>
          <a:p>
            <a:pPr marL="550926" indent="-514350">
              <a:buFont typeface="+mj-lt"/>
              <a:buAutoNum type="arabicPeriod"/>
            </a:pPr>
            <a:r>
              <a:rPr lang="ru-RU" i="1" u="sng" dirty="0" smtClean="0"/>
              <a:t>Холерик</a:t>
            </a:r>
            <a:r>
              <a:rPr lang="ru-RU" dirty="0" smtClean="0"/>
              <a:t> (артист-экстраверт, ориентированный на людей)</a:t>
            </a:r>
          </a:p>
          <a:p>
            <a:pPr marL="550926" indent="-514350">
              <a:buFont typeface="+mj-lt"/>
              <a:buAutoNum type="arabicPeriod"/>
            </a:pPr>
            <a:r>
              <a:rPr lang="ru-RU" i="1" u="sng" dirty="0" smtClean="0"/>
              <a:t>Флегматик</a:t>
            </a:r>
            <a:r>
              <a:rPr lang="ru-RU" dirty="0" smtClean="0"/>
              <a:t> (аналитик – интроверт, ориентированный на задачу)</a:t>
            </a:r>
          </a:p>
          <a:p>
            <a:pPr marL="550926" indent="-514350">
              <a:buFont typeface="+mj-lt"/>
              <a:buAutoNum type="arabicPeriod"/>
            </a:pPr>
            <a:r>
              <a:rPr lang="ru-RU" i="1" u="sng" dirty="0" smtClean="0"/>
              <a:t>Меланхолик</a:t>
            </a:r>
            <a:r>
              <a:rPr lang="ru-RU" dirty="0" smtClean="0"/>
              <a:t> (художник – интроверт, ориентированный на людей)</a:t>
            </a:r>
          </a:p>
          <a:p>
            <a:pPr marL="550926" indent="-514350">
              <a:buFont typeface="+mj-lt"/>
              <a:buAutoNum type="arabicPeriod"/>
            </a:pPr>
            <a:endParaRPr lang="ru-RU" dirty="0" smtClean="0"/>
          </a:p>
          <a:p>
            <a:pPr marL="550926" indent="-514350">
              <a:buFont typeface="+mj-lt"/>
              <a:buAutoNum type="arabicPeriod"/>
            </a:pPr>
            <a:endParaRPr lang="ru-RU" dirty="0" smtClean="0"/>
          </a:p>
          <a:p>
            <a:pPr marL="550926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Роль имиджа в общении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4102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В положительном образе собеседника  - значение имеет абсолютно </a:t>
            </a:r>
            <a:r>
              <a:rPr lang="ru-RU" b="1" i="1" u="sng" dirty="0" smtClean="0"/>
              <a:t>ВСЁ </a:t>
            </a:r>
          </a:p>
          <a:p>
            <a:pPr>
              <a:buNone/>
            </a:pPr>
            <a:r>
              <a:rPr lang="ru-RU" dirty="0" smtClean="0"/>
              <a:t>	(люди анализируют каждое Ваше слово, каждую деталь Вашей одежды, внешности,, всё, что Вы делаете и говорите)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Нужно быть надежным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Нужно быть держать обещания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Нужно быть пунктуальным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Нужно быть подготовленным </a:t>
            </a:r>
            <a:endParaRPr lang="ru-RU" b="1" i="1" u="sng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Правило «первого впечатления»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 первой встрече люди на 9</a:t>
            </a:r>
            <a:r>
              <a:rPr lang="ru-RU" i="1" u="sng" dirty="0" smtClean="0"/>
              <a:t>5% будут оценивать Вас глазами </a:t>
            </a:r>
            <a:r>
              <a:rPr lang="ru-RU" dirty="0" smtClean="0"/>
              <a:t>(4 секунды)</a:t>
            </a:r>
          </a:p>
          <a:p>
            <a:pPr>
              <a:buNone/>
            </a:pPr>
            <a:r>
              <a:rPr lang="ru-RU" dirty="0" smtClean="0"/>
              <a:t>Первые 30 секунд создается Ваш образ у собеседника, который потом люди будут использовать в дальнейшем общении с Вами.</a:t>
            </a:r>
          </a:p>
          <a:p>
            <a:pPr>
              <a:buNone/>
            </a:pPr>
            <a:r>
              <a:rPr lang="ru-RU" dirty="0" smtClean="0"/>
              <a:t>У Вас только 26 секунд изменить образ, сформированный глазами в первые 4 секунды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839200" cy="868362"/>
          </a:xfrm>
        </p:spPr>
        <p:txBody>
          <a:bodyPr>
            <a:normAutofit/>
          </a:bodyPr>
          <a:lstStyle/>
          <a:p>
            <a:r>
              <a:rPr lang="ru-RU" b="1" dirty="0" smtClean="0"/>
              <a:t>Виды делового общения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295400"/>
            <a:ext cx="8534400" cy="533400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Первый инструмент – </a:t>
            </a:r>
            <a:r>
              <a:rPr lang="ru-RU" u="sng" dirty="0" smtClean="0"/>
              <a:t>разговор с глазу на глаз</a:t>
            </a:r>
          </a:p>
          <a:p>
            <a:r>
              <a:rPr lang="ru-RU" dirty="0" smtClean="0"/>
              <a:t>Второй инструмент  – </a:t>
            </a:r>
            <a:r>
              <a:rPr lang="ru-RU" u="sng" dirty="0" smtClean="0"/>
              <a:t>выступление перед группой людей</a:t>
            </a:r>
          </a:p>
          <a:p>
            <a:r>
              <a:rPr lang="ru-RU" dirty="0" smtClean="0"/>
              <a:t>Третий инструмент  – </a:t>
            </a:r>
            <a:r>
              <a:rPr lang="ru-RU" u="sng" dirty="0" smtClean="0"/>
              <a:t>написание писем и отчетов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6 правил эффективной бизнес-презентации:</a:t>
            </a:r>
          </a:p>
          <a:p>
            <a:pPr>
              <a:buNone/>
            </a:pPr>
            <a:endParaRPr lang="ru-RU" i="1" u="sng" dirty="0" smtClean="0"/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Эффективность речи на 90% обусловлена хорошей подготовкой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Выразите свою основную идею или точку зрения с самого начала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Давайте полное обоснование или конкретные причины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По возможности представьте доказательства и факты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Повторите выводы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Призовите людей к действию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63976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Гендерные особенности общения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990600"/>
            <a:ext cx="4419600" cy="5715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		ЖЕНЩИНЫ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2400" dirty="0" smtClean="0"/>
              <a:t>Используют 7 участков мозга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2400" dirty="0" smtClean="0"/>
              <a:t>Обращают внимание сразу на многие вещи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2400" dirty="0" smtClean="0"/>
              <a:t>Говорят уклончиво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2400" dirty="0" smtClean="0"/>
              <a:t>Пытаются сделать речь эффективной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2400" dirty="0" smtClean="0"/>
              <a:t>Выбирают из списка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2400" dirty="0" smtClean="0"/>
              <a:t>Используют слова для установления отношения и воспитания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2400" dirty="0" smtClean="0"/>
              <a:t>Прислушиваются к своим эмоциям и не торопятся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2400" dirty="0" smtClean="0"/>
              <a:t>Мотивирует – семья, дети, друзья и отношения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2400" dirty="0" smtClean="0"/>
              <a:t>Умеют читать мысли и понимают невербальные сигналы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2400" dirty="0" smtClean="0"/>
              <a:t>Более сложны в общении</a:t>
            </a:r>
            <a:endParaRPr lang="ru-RU" sz="2400" dirty="0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4648200" y="1066800"/>
            <a:ext cx="4495800" cy="5867400"/>
          </a:xfrm>
          <a:prstGeom prst="rect">
            <a:avLst/>
          </a:prstGeom>
        </p:spPr>
        <p:txBody>
          <a:bodyPr vert="horz">
            <a:normAutofit fontScale="85000" lnSpcReduction="10000"/>
          </a:bodyPr>
          <a:lstStyle/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lang="ru-RU" sz="3000" dirty="0" smtClean="0"/>
              <a:t>		МУЖЧИНЫ</a:t>
            </a:r>
          </a:p>
          <a:p>
            <a:pPr marL="493776" indent="-45720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ru-RU" sz="2400" dirty="0" smtClean="0"/>
              <a:t>Используют 2 </a:t>
            </a:r>
            <a:r>
              <a:rPr lang="ru-RU" sz="2400" dirty="0" smtClean="0"/>
              <a:t>участка </a:t>
            </a:r>
            <a:r>
              <a:rPr lang="ru-RU" sz="2400" dirty="0" smtClean="0"/>
              <a:t>мозга</a:t>
            </a:r>
          </a:p>
          <a:p>
            <a:pPr marL="493776" indent="-45720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ru-RU" sz="2400" dirty="0" smtClean="0"/>
              <a:t>Сосредотачиваются на чем-то одном</a:t>
            </a:r>
          </a:p>
          <a:p>
            <a:pPr marL="493776" indent="-45720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ru-RU" sz="2400" dirty="0" smtClean="0"/>
              <a:t>Говорят прямо</a:t>
            </a:r>
          </a:p>
          <a:p>
            <a:pPr marL="493776" indent="-45720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ru-RU" sz="2400" dirty="0" smtClean="0"/>
              <a:t>Говорят то, что приходит в голову</a:t>
            </a:r>
          </a:p>
          <a:p>
            <a:pPr marL="493776" indent="-45720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ru-RU" sz="2400" dirty="0" smtClean="0"/>
              <a:t>Нуждаются в рекомендациях</a:t>
            </a:r>
          </a:p>
          <a:p>
            <a:pPr marL="493776" indent="-45720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ru-RU" sz="2400" dirty="0" smtClean="0"/>
              <a:t>Используют слова как инструменты, очень функционально</a:t>
            </a:r>
          </a:p>
          <a:p>
            <a:pPr marL="493776" indent="-45720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ru-RU" sz="2400" dirty="0" smtClean="0"/>
              <a:t>Быстрые, практичные решения</a:t>
            </a:r>
          </a:p>
          <a:p>
            <a:pPr marL="493776" indent="-45720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ru-RU" sz="2400" dirty="0" smtClean="0"/>
              <a:t>Мотивирует - успех, статус, власть, результат и достижения</a:t>
            </a:r>
          </a:p>
          <a:p>
            <a:pPr marL="493776" indent="-45720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ru-RU" sz="2400" dirty="0" smtClean="0"/>
              <a:t>Не умеют читать мысли и не понимают невербальных сигналов, нуждаются в прямом выражении в виде слов</a:t>
            </a:r>
          </a:p>
          <a:p>
            <a:pPr marL="493776" indent="-457200">
              <a:spcBef>
                <a:spcPct val="20000"/>
              </a:spcBef>
              <a:buClr>
                <a:schemeClr val="accent1"/>
              </a:buClr>
              <a:buSzPct val="80000"/>
              <a:buFont typeface="+mj-lt"/>
              <a:buAutoNum type="arabicPeriod"/>
            </a:pPr>
            <a:r>
              <a:rPr lang="ru-RU" sz="2400" dirty="0" smtClean="0"/>
              <a:t>Более просты в общении</a:t>
            </a:r>
            <a:endParaRPr lang="ru-RU" sz="2400" dirty="0" smtClean="0"/>
          </a:p>
          <a:p>
            <a:pPr marL="420624" marR="0" lvl="0" indent="-384048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ru-RU" sz="3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2162"/>
          </a:xfrm>
        </p:spPr>
        <p:txBody>
          <a:bodyPr>
            <a:normAutofit/>
          </a:bodyPr>
          <a:lstStyle/>
          <a:p>
            <a:r>
              <a:rPr lang="ru-RU" b="1" dirty="0" smtClean="0"/>
              <a:t>Заключение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143000"/>
            <a:ext cx="8534400" cy="5334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Для эффективного общения нужно помнить !!!</a:t>
            </a:r>
          </a:p>
          <a:p>
            <a:pPr>
              <a:buNone/>
            </a:pPr>
            <a:endParaRPr lang="ru-RU" dirty="0" smtClean="0"/>
          </a:p>
          <a:p>
            <a:pPr marL="550926" indent="-514350">
              <a:buAutoNum type="arabicPeriod"/>
            </a:pPr>
            <a:r>
              <a:rPr lang="ru-RU" i="1" u="sng" dirty="0" smtClean="0"/>
              <a:t>Принцип целесообразности</a:t>
            </a:r>
            <a:r>
              <a:rPr lang="ru-RU" dirty="0" smtClean="0"/>
              <a:t>: люди делают что-либо потому, что это им кажется самым быстрым и простым способом получить то, что они хотят, прямо сейчас, особо не задумываясь о долгосрочных последствиях</a:t>
            </a:r>
          </a:p>
          <a:p>
            <a:pPr marL="550926" indent="-514350">
              <a:buAutoNum type="arabicPeriod"/>
            </a:pPr>
            <a:endParaRPr lang="ru-RU" dirty="0" smtClean="0"/>
          </a:p>
          <a:p>
            <a:pPr marL="550926" indent="-514350">
              <a:buAutoNum type="arabicPeriod"/>
            </a:pPr>
            <a:r>
              <a:rPr lang="ru-RU" dirty="0" smtClean="0"/>
              <a:t>Ключевой фактор успешного общения- </a:t>
            </a:r>
            <a:r>
              <a:rPr lang="ru-RU" i="1" u="sng" dirty="0" smtClean="0"/>
              <a:t>нравиться людям</a:t>
            </a:r>
            <a:endParaRPr lang="ru-RU" i="1" u="sng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Введение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305800" cy="4114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	85% вашего успеха, счастья, здоровья, процветания, богатства, профессионального роста, качества семейной  и личной жизни </a:t>
            </a:r>
            <a:r>
              <a:rPr lang="ru-RU" sz="3600" i="1" u="sng" dirty="0" smtClean="0"/>
              <a:t>зависит от  вашей способности эффективно общаться с людьми</a:t>
            </a:r>
            <a:endParaRPr lang="ru-RU" sz="3600" i="1" u="sng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Цели общения      </a:t>
            </a:r>
            <a:br>
              <a:rPr lang="ru-RU" b="1" dirty="0" smtClean="0"/>
            </a:br>
            <a:r>
              <a:rPr lang="ru-RU" dirty="0" smtClean="0"/>
              <a:t>Вы хотите: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800600"/>
          </a:xfrm>
        </p:spPr>
        <p:txBody>
          <a:bodyPr>
            <a:noAutofit/>
          </a:bodyPr>
          <a:lstStyle/>
          <a:p>
            <a:pPr marL="550926" indent="-514350">
              <a:buFont typeface="+mj-lt"/>
              <a:buAutoNum type="arabicPeriod"/>
            </a:pPr>
            <a:r>
              <a:rPr lang="ru-RU" dirty="0" smtClean="0"/>
              <a:t>Нравиться и мечтаете, чтобы Вас уважали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Чтобы люди считали Вас значимым и важным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Убеждать людей в правоте своей точки зрения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Чтобы люди могли поменять свое решение и начали сотрудничать с Вами и поддерживать Ваши идеи и проекты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быть более сильным и эффективным во всех своих отношениях, как в личных, так и деловых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914400"/>
          </a:xfrm>
        </p:spPr>
        <p:txBody>
          <a:bodyPr>
            <a:normAutofit/>
          </a:bodyPr>
          <a:lstStyle/>
          <a:p>
            <a:r>
              <a:rPr lang="ru-RU" b="1" dirty="0" smtClean="0"/>
              <a:t>Мотивация при общении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5029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«Человек способен вынести любое «что», если у него есть достаточно большое «зачем» (Ф.Ницше)</a:t>
            </a:r>
          </a:p>
          <a:p>
            <a:pPr>
              <a:buNone/>
            </a:pPr>
            <a:r>
              <a:rPr lang="ru-RU" dirty="0" smtClean="0"/>
              <a:t>Первый фактор мотивации - 	ЭТО ЖЕЛАНИЕ ПОЛУЧИТЬ РЕЗУЛЬТАТ ИЛИ ПРИБЫЛЬ  (материальная или финансовая или эмоциональная прибыль)</a:t>
            </a:r>
          </a:p>
          <a:p>
            <a:pPr>
              <a:buNone/>
            </a:pPr>
            <a:r>
              <a:rPr lang="ru-RU" dirty="0" smtClean="0"/>
              <a:t>Второй фактор мотивации – СТРАХ ПОТЕРИ (физическая или материальная или финансовая или эмоциональная потеря)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381000"/>
            <a:ext cx="8458200" cy="6172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Люди </a:t>
            </a:r>
            <a:r>
              <a:rPr lang="ru-RU" u="sng" dirty="0" smtClean="0"/>
              <a:t>в 2,5 раза более мотивированы </a:t>
            </a:r>
            <a:r>
              <a:rPr lang="ru-RU" dirty="0" smtClean="0"/>
              <a:t>на то, чтобы избежать потери, чем на приобретение результата или прибыли.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Иными словами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	Если Вы предлагаете человеку доллар, чтобы он сделал что то, у него будет один уровень мотивации, </a:t>
            </a:r>
          </a:p>
          <a:p>
            <a:pPr>
              <a:buNone/>
            </a:pPr>
            <a:r>
              <a:rPr lang="ru-RU" dirty="0" smtClean="0"/>
              <a:t>	но когда Вы ему пригрозите забрать у него доллар, если он не сделает этого, его мотивация будет </a:t>
            </a:r>
            <a:r>
              <a:rPr lang="ru-RU" u="sng" dirty="0" smtClean="0"/>
              <a:t>в 2,5 раза выше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91600" cy="1143000"/>
          </a:xfrm>
        </p:spPr>
        <p:txBody>
          <a:bodyPr>
            <a:normAutofit fontScale="90000"/>
          </a:bodyPr>
          <a:lstStyle/>
          <a:p>
            <a:r>
              <a:rPr lang="ru-RU" sz="3800" b="1" dirty="0" smtClean="0"/>
              <a:t>Факторы успешного общения-убеждения</a:t>
            </a:r>
            <a:endParaRPr lang="ru-RU" sz="3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marL="550926" indent="-514350">
              <a:buFont typeface="+mj-lt"/>
              <a:buAutoNum type="arabicPeriod"/>
            </a:pPr>
            <a:r>
              <a:rPr lang="ru-RU" sz="3600" dirty="0" smtClean="0"/>
              <a:t>Авторитет, личная сила 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3600" dirty="0" smtClean="0"/>
              <a:t>Позиционирование, репутация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3600" dirty="0" smtClean="0"/>
              <a:t>Деятельность, компетентность</a:t>
            </a:r>
          </a:p>
          <a:p>
            <a:pPr marL="550926" indent="-514350">
              <a:buFont typeface="+mj-lt"/>
              <a:buAutoNum type="arabicPeriod"/>
            </a:pPr>
            <a:r>
              <a:rPr lang="ru-RU" sz="3600" dirty="0" smtClean="0"/>
              <a:t>Вежливость </a:t>
            </a:r>
          </a:p>
          <a:p>
            <a:pPr marL="550926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52400"/>
            <a:ext cx="8991600" cy="6553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/>
              <a:t>Самый короткий путь к тому, чтобы понравиться людям – </a:t>
            </a:r>
          </a:p>
          <a:p>
            <a:pPr>
              <a:buNone/>
            </a:pPr>
            <a:r>
              <a:rPr lang="ru-RU" b="1" dirty="0" smtClean="0"/>
              <a:t>	</a:t>
            </a:r>
            <a:r>
              <a:rPr lang="ru-RU" b="1" u="sng" dirty="0" smtClean="0"/>
              <a:t>дать им  почувствовать свою важность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 marL="550926" indent="-514350">
              <a:buFont typeface="+mj-lt"/>
              <a:buAutoNum type="arabicPeriod"/>
            </a:pPr>
            <a:r>
              <a:rPr lang="ru-RU" i="1" u="sng" dirty="0" smtClean="0"/>
              <a:t>Признание</a:t>
            </a:r>
            <a:r>
              <a:rPr lang="ru-RU" dirty="0" smtClean="0"/>
              <a:t> (улыбка - безоговорочное признание)</a:t>
            </a:r>
          </a:p>
          <a:p>
            <a:pPr marL="550926" indent="-514350">
              <a:buFont typeface="+mj-lt"/>
              <a:buAutoNum type="arabicPeriod"/>
            </a:pPr>
            <a:r>
              <a:rPr lang="ru-RU" i="1" u="sng" dirty="0" smtClean="0"/>
              <a:t>Благодарность</a:t>
            </a:r>
            <a:r>
              <a:rPr lang="ru-RU" dirty="0" smtClean="0"/>
              <a:t> (говорить «спасибо» и за большие и за маленькие дела)</a:t>
            </a:r>
          </a:p>
          <a:p>
            <a:pPr marL="550926" indent="-514350">
              <a:buFont typeface="+mj-lt"/>
              <a:buAutoNum type="arabicPeriod"/>
            </a:pPr>
            <a:r>
              <a:rPr lang="ru-RU" i="1" u="sng" dirty="0" smtClean="0"/>
              <a:t>Восхищение </a:t>
            </a:r>
            <a:r>
              <a:rPr lang="ru-RU" dirty="0" smtClean="0"/>
              <a:t>(«Комплименты любят все» А.Линкольн)</a:t>
            </a:r>
          </a:p>
          <a:p>
            <a:pPr marL="550926" indent="-514350">
              <a:buFont typeface="+mj-lt"/>
              <a:buAutoNum type="arabicPeriod"/>
            </a:pPr>
            <a:r>
              <a:rPr lang="ru-RU" i="1" u="sng" dirty="0" smtClean="0"/>
              <a:t>Одобрение </a:t>
            </a:r>
            <a:r>
              <a:rPr lang="ru-RU" dirty="0" smtClean="0"/>
              <a:t>(похвала по правилам: будьте точны и действуйте незамедлительно)</a:t>
            </a:r>
          </a:p>
          <a:p>
            <a:pPr marL="550926" indent="-514350">
              <a:buFont typeface="+mj-lt"/>
              <a:buAutoNum type="arabicPeriod"/>
            </a:pPr>
            <a:r>
              <a:rPr lang="ru-RU" i="1" u="sng" dirty="0" smtClean="0"/>
              <a:t>Внимание</a:t>
            </a:r>
            <a:r>
              <a:rPr lang="ru-RU" dirty="0" smtClean="0"/>
              <a:t> («Ничего не стоит так дешево, и не ценится так высоко как внимание» пословица)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228600"/>
            <a:ext cx="8686800" cy="63246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b="1" dirty="0" smtClean="0"/>
              <a:t>Умение слушать – большая сила, часто называют белой магией и золотым ключом к общению</a:t>
            </a:r>
          </a:p>
          <a:p>
            <a:pPr>
              <a:buNone/>
            </a:pPr>
            <a:endParaRPr lang="ru-RU" b="1" dirty="0" smtClean="0"/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Слушайте внимательно, наклонитесь чуть вперед и не перебивайте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Возьмите паузу перед ответом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Задавайте уточняющие вопросы («Что Вы имеете ввиду?», «А что Вы сделали потом?», «Как Вам это понравилось?»)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Во время разговора регулярно возвращайтесь назад и пересказывайте услышанное</a:t>
            </a:r>
          </a:p>
          <a:p>
            <a:pPr marL="550926" indent="-514350">
              <a:buFont typeface="+mj-lt"/>
              <a:buAutoNum type="arabicPeriod"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/>
          </a:bodyPr>
          <a:lstStyle/>
          <a:p>
            <a:r>
              <a:rPr lang="ru-RU" b="1" dirty="0" smtClean="0"/>
              <a:t>Сила убеждения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334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Надо помнить всегда, что </a:t>
            </a:r>
            <a:r>
              <a:rPr lang="ru-RU" b="1" u="sng" dirty="0" smtClean="0"/>
              <a:t>люди действуют только в своих интересах, а не в Ваших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dirty="0" smtClean="0"/>
              <a:t>Основное правило:</a:t>
            </a:r>
          </a:p>
          <a:p>
            <a:pPr>
              <a:buNone/>
            </a:pPr>
            <a:r>
              <a:rPr lang="ru-RU" dirty="0" smtClean="0"/>
              <a:t>Убеждать людей и влиять на них можно только в том случае, если они считают, что</a:t>
            </a:r>
          </a:p>
          <a:p>
            <a:pPr>
              <a:buNone/>
            </a:pPr>
            <a:r>
              <a:rPr lang="ru-RU" i="1" u="sng" dirty="0" smtClean="0"/>
              <a:t>Вы способны что-то сделать для них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либо если </a:t>
            </a:r>
          </a:p>
          <a:p>
            <a:pPr>
              <a:buNone/>
            </a:pPr>
            <a:r>
              <a:rPr lang="ru-RU" i="1" u="sng" dirty="0" smtClean="0"/>
              <a:t>Вы можете предотвратить что-то неприятное</a:t>
            </a:r>
            <a:r>
              <a:rPr lang="ru-RU" dirty="0" smtClean="0"/>
              <a:t>, что может произойти с ними.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188</TotalTime>
  <Words>476</Words>
  <Application>Microsoft Office PowerPoint</Application>
  <PresentationFormat>Экран (4:3)</PresentationFormat>
  <Paragraphs>120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Солнцестояние</vt:lpstr>
      <vt:lpstr>ЭФФЕКТИВНЫЕ МЕТОДЫ успешного общения </vt:lpstr>
      <vt:lpstr>Введение</vt:lpstr>
      <vt:lpstr>Цели общения       Вы хотите:</vt:lpstr>
      <vt:lpstr>Мотивация при общении</vt:lpstr>
      <vt:lpstr>Презентация PowerPoint</vt:lpstr>
      <vt:lpstr>Факторы успешного общения-убеждения</vt:lpstr>
      <vt:lpstr>Презентация PowerPoint</vt:lpstr>
      <vt:lpstr>Презентация PowerPoint</vt:lpstr>
      <vt:lpstr>Сила убеждения</vt:lpstr>
      <vt:lpstr>Элементы общения</vt:lpstr>
      <vt:lpstr>Психологические особенности собеседников</vt:lpstr>
      <vt:lpstr>Роль имиджа в общении</vt:lpstr>
      <vt:lpstr>Правило «первого впечатления»</vt:lpstr>
      <vt:lpstr>Виды делового общения</vt:lpstr>
      <vt:lpstr>Гендерные особенности общения</vt:lpstr>
      <vt:lpstr>Заключение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ЭФФЕКТИВНЫЕ МЕТОДЫ УБЕЖДЕНИЯ</dc:title>
  <dc:creator>123</dc:creator>
  <cp:lastModifiedBy>1</cp:lastModifiedBy>
  <cp:revision>29</cp:revision>
  <dcterms:created xsi:type="dcterms:W3CDTF">2012-12-01T14:15:04Z</dcterms:created>
  <dcterms:modified xsi:type="dcterms:W3CDTF">2016-06-19T07:48:39Z</dcterms:modified>
</cp:coreProperties>
</file>