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8" r:id="rId12"/>
    <p:sldId id="267" r:id="rId13"/>
    <p:sldId id="269" r:id="rId14"/>
    <p:sldId id="271" r:id="rId15"/>
    <p:sldId id="270" r:id="rId16"/>
    <p:sldId id="272" r:id="rId17"/>
    <p:sldId id="274" r:id="rId18"/>
    <p:sldId id="273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94660"/>
  </p:normalViewPr>
  <p:slideViewPr>
    <p:cSldViewPr>
      <p:cViewPr varScale="1">
        <p:scale>
          <a:sx n="84" d="100"/>
          <a:sy n="84" d="100"/>
        </p:scale>
        <p:origin x="-15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35FD3-7EBD-4F6B-A2A1-475D6FA49D70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70D043-E2B4-4839-8B03-085935F939F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0D043-E2B4-4839-8B03-085935F939F2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FA9C-B603-4EE8-B320-DBF03AA7D146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BCF4-4213-46C2-99E8-3C34AADE8D3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FA9C-B603-4EE8-B320-DBF03AA7D146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BCF4-4213-46C2-99E8-3C34AADE8D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FA9C-B603-4EE8-B320-DBF03AA7D146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BCF4-4213-46C2-99E8-3C34AADE8D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FA9C-B603-4EE8-B320-DBF03AA7D146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BCF4-4213-46C2-99E8-3C34AADE8D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FA9C-B603-4EE8-B320-DBF03AA7D146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BCF4-4213-46C2-99E8-3C34AADE8D3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FA9C-B603-4EE8-B320-DBF03AA7D146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BCF4-4213-46C2-99E8-3C34AADE8D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FA9C-B603-4EE8-B320-DBF03AA7D146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BCF4-4213-46C2-99E8-3C34AADE8D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FA9C-B603-4EE8-B320-DBF03AA7D146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BCF4-4213-46C2-99E8-3C34AADE8D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FA9C-B603-4EE8-B320-DBF03AA7D146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BCF4-4213-46C2-99E8-3C34AADE8D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FA9C-B603-4EE8-B320-DBF03AA7D146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BCF4-4213-46C2-99E8-3C34AADE8D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FA9C-B603-4EE8-B320-DBF03AA7D146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61EBCF4-4213-46C2-99E8-3C34AADE8D3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602FA9C-B603-4EE8-B320-DBF03AA7D146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61EBCF4-4213-46C2-99E8-3C34AADE8D38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D:\Света\17526946-Бесшовные-фон-шаблон---иллюстрация-математики-чертежи,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0712"/>
            <a:ext cx="8715436" cy="6536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276466" y="2500306"/>
            <a:ext cx="654467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rgbClr val="0033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Задачи логического </a:t>
            </a:r>
            <a:endParaRPr lang="ru-RU" sz="5400" b="1" dirty="0" smtClean="0">
              <a:ln>
                <a:solidFill>
                  <a:schemeClr val="bg1"/>
                </a:solidFill>
              </a:ln>
              <a:solidFill>
                <a:srgbClr val="0033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ln>
                  <a:solidFill>
                    <a:schemeClr val="bg1"/>
                  </a:solidFill>
                </a:ln>
                <a:solidFill>
                  <a:srgbClr val="0033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мышления</a:t>
            </a:r>
            <a:endParaRPr lang="ru-RU" sz="5400" dirty="0">
              <a:ln>
                <a:solidFill>
                  <a:schemeClr val="bg1"/>
                </a:solidFill>
              </a:ln>
              <a:solidFill>
                <a:srgbClr val="0033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52"/>
            <a:ext cx="8229600" cy="1064892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Решение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Чертим два множества таким образом: </a:t>
            </a:r>
          </a:p>
        </p:txBody>
      </p:sp>
      <p:pic>
        <p:nvPicPr>
          <p:cNvPr id="20482" name="Picture 2" descr="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928670"/>
            <a:ext cx="50482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357430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 человек, которые смотрели фильмы «Обитаемый остров» и «Стиляги», помещаем в пересечение множеств.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 – 6 = 9 – человек, которые смотрели только «Обитаемый остров».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 – 6 = 5 – человек, которые смотрели только «Стиляги».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Получаем: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4" descr="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857628"/>
            <a:ext cx="505777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5270999"/>
            <a:ext cx="48869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Ответ. 5 человек смотрели только «Стиляги».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643314"/>
            <a:ext cx="7772400" cy="1362456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Истинностные задачи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Василиса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Прекрасная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Украли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Ивана Царевича Василису Прекрасную. Поехал он выручать ее. Поймал Змея Горыныча, Бабу Ягу, Кощея Бессмертного и Лешего – Иван Царевич знал, что один из них украл ее. И спрашивает: «Кто украл Василису?» Змей Горыныч, Баба Яга и Кощей Бессмертный ответили: «Не я», а Леший – «Не знаю». Потом оказалось, что двое из них сказали правду, а двое – неправду. Знает ли Леший, кто украл Василису?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389120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Решение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Начнем рассуждать с ответов Змея Горыныча, Бабы Яги, Кощея Бессмертного. Так как украл Василису Прекрасную кто-то один, то среди ответов Змея Горыныча, Бабы Яги, Кощея Бессмертного может быть лишь один ложный, иначе при двух ложных ответах получается, что украли ее двое.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Тогда вторым ложным ответом будет ответ Лешего, так как всего ложных ответов два. Поэтому Леший знал, кто украл Василису Прекрасную.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Ответ. Леший знал, кто украл Василису Прекрасную.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00438"/>
            <a:ext cx="7772400" cy="1362456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Задачи на переливание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Молоко 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кофе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56522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Имеется стакан кофе и стакан молока. Ложку молока перелили в кофе, полученную смесь тщательно перемешали. Ложку смеси перелили обратно в молоко. Чего больше: молока в кофе или кофе в молоке?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389120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Решение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Примем начальный объем жидкости в каждом стакане за 1. Таким образом, после всего в обоих стаканах имеется единичный объем кофе и единичный объем молока. Поскольку из первого стакана перелили во второй одну ложку, а затем из второго в первый перелили такую же ложку, то в конце в каждом стакане снова будет объем жидкости, равный 1. Пусть объем кофе в первом стакане после переливания равен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 во втором стакане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Тогда молока во втором стакане – (1-y). Поскольку в двух стаканах всего единичный объем кофе, x+y=1. Отсюда x=1-y, т.е. кофе в стакане с молоком и молока в стакане с кофе поровну.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Ответ. Поровну.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643314"/>
            <a:ext cx="7772400" cy="1362456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Задачи на взвешивание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/>
              <a:t>Золушка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Мачеха послала Золушку на рынок. Дала ей девять монет: из них 8 настоящих, а одна фальшивая – она легче чем настоящая. Как найти ее Золушке за два взвешивания?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389120"/>
          </a:xfrm>
        </p:spPr>
        <p:txBody>
          <a:bodyPr/>
          <a:lstStyle/>
          <a:p>
            <a:r>
              <a:rPr lang="ru-RU" b="1" i="1" dirty="0" smtClean="0"/>
              <a:t>Решение</a:t>
            </a:r>
          </a:p>
          <a:p>
            <a:r>
              <a:rPr lang="ru-RU" dirty="0" smtClean="0"/>
              <a:t>Разделим 9 монет на 3 равных кучки. Положим на чаши весов первую и вторую кучки; по результату этого взвешивания мы точно узнаем, в какой из кучек находится фальшивка (если весы покажут равенство, то она - в третьей кучке). Остается из трех монет определить более легкую: кладем на чаши весов по 1 монете - фальшивкой является более легкая; если же на весах равенство, то фальшивой является третья монета.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Постановка проблемы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Тема развития логического мышления на уроках математики всегда была актуальной. Нестандартное решение задач позволяет человеку развиваться. Часто знания детей сводятся лишь к применению готовых алгоритмов и далеки от жизненных ситуаций. Однако в новой модели экзамена сделан большой акцент на проверку базовых математических знаний учащихся, необходимых в реальных жизненных ситуациях. В то же время последние задания части С требуют глубоких знаний и способностей применять эти знания в нестандартной ситуации. Решив их и грамотно оформив, ученик получает возможность поступления в большинство вузов. Исходя из этого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логического мышления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это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один из важнейших факторов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Самую большую роль в развитии логики отводим решению логических задач, проведению интеллектуальных игр, турниров по шашкам и шахматам.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Описание опыта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Основой развивающего обучения является логическое мышление. В настоящее время изучены особенности решения математических задач детьми, обладающими разными способностями 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математике.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мышления школьников имеет обучающее и воспитывающее значение: учащиеся приобщаются к методу поиска, ориентируются не только на результат, но и на процесс его достижения, то есть учатся мыслить логически.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500570"/>
            <a:ext cx="7772400" cy="1362456"/>
          </a:xfrm>
        </p:spPr>
        <p:txBody>
          <a:bodyPr/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Виды задач, формирующих   мышление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28604"/>
            <a:ext cx="2928958" cy="1582621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типа "Кто есть кто?"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M1iHJPiYVQ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7442" b="7442"/>
          <a:stretch>
            <a:fillRect/>
          </a:stretch>
        </p:blipFill>
        <p:spPr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/>
              <a:t>Компьютерные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В </a:t>
            </a:r>
            <a:r>
              <a:rPr lang="ru-RU" dirty="0" smtClean="0"/>
              <a:t>компьютерном классе на уроке информатики, во время отсутствия учителя, пять ребят – Максим, Настя, Саша, Рома, Сережа – отвлеклись от нужной работы и стали играть в такие игры: пасьянс «Паук», гонки, сапер, «Марио», тетрис. Каждый из них играл только в одну игру. </a:t>
            </a:r>
            <a:br>
              <a:rPr lang="ru-RU" dirty="0" smtClean="0"/>
            </a:br>
            <a:r>
              <a:rPr lang="ru-RU" dirty="0" smtClean="0"/>
              <a:t>• Саша думал, что в «Марио» играет Настя. </a:t>
            </a:r>
            <a:br>
              <a:rPr lang="ru-RU" dirty="0" smtClean="0"/>
            </a:br>
            <a:r>
              <a:rPr lang="ru-RU" dirty="0" smtClean="0"/>
              <a:t>• Настя предполагала, что Рома играет в тетрис, а Максим – в гонки. </a:t>
            </a:r>
            <a:br>
              <a:rPr lang="ru-RU" dirty="0" smtClean="0"/>
            </a:br>
            <a:r>
              <a:rPr lang="ru-RU" dirty="0" smtClean="0"/>
              <a:t>• Рома считал, что Сережа играет в гонки, а Саша – в сапера. </a:t>
            </a:r>
            <a:br>
              <a:rPr lang="ru-RU" dirty="0" smtClean="0"/>
            </a:br>
            <a:r>
              <a:rPr lang="ru-RU" dirty="0" smtClean="0"/>
              <a:t>• Максим думал, что Настя раскладывает пасьянс «Паук», а в «Марио» играет Рома. </a:t>
            </a:r>
            <a:br>
              <a:rPr lang="ru-RU" dirty="0" smtClean="0"/>
            </a:br>
            <a:r>
              <a:rPr lang="ru-RU" dirty="0" smtClean="0"/>
              <a:t>В результате оказалось, что все они ошиблись в своих предположениях. Кто и во что играл?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229600" cy="857256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Решение</a:t>
            </a:r>
          </a:p>
          <a:p>
            <a:r>
              <a:rPr lang="ru-RU" sz="1600" dirty="0" smtClean="0"/>
              <a:t>Таблица с известными запретами (исходя из условия задачи</a:t>
            </a:r>
            <a:r>
              <a:rPr lang="ru-RU" sz="1600" dirty="0" smtClean="0"/>
              <a:t>):</a:t>
            </a:r>
          </a:p>
          <a:p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000109"/>
          <a:ext cx="8286807" cy="1493520"/>
        </p:xfrm>
        <a:graphic>
          <a:graphicData uri="http://schemas.openxmlformats.org/drawingml/2006/table">
            <a:tbl>
              <a:tblPr/>
              <a:tblGrid>
                <a:gridCol w="1909214"/>
                <a:gridCol w="1286352"/>
                <a:gridCol w="1286352"/>
                <a:gridCol w="1245729"/>
                <a:gridCol w="1475917"/>
                <a:gridCol w="1083243"/>
              </a:tblGrid>
              <a:tr h="173165"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Имя 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Максим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Настя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90500" algn="ctr"/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Саша 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Рома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Сережа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65"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Игра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5453"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Пасьянс «Паук»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 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 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 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65"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Гонки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  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65"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Сапер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 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 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 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65"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«Марио»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 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65"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Тетрис 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 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 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  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42844" y="2500306"/>
            <a:ext cx="900115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Известно, что каждый из игравших играл только в одну, значит, в каждой строке и каждом столбце таблицы может стоять только один «+».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условий задачи следует, что Саша не играл в «Марио»; Настя не играла ни в тетрис, ни в гонки; Рома – ни в гонки, ни в сапера; Максим – ни в пасьянс «Паук», ни в Марио.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как все предположения ошибочны, то Настя не играет в «Марио», Рома – в тетрис, Максим – в гонки, Сережа – в гонки, Саша – в сапера, Настя – в пасьянс «Паук», Рома – в «Марио».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Используем правило, что если в строке (или столбце) все места, кроме одного, заняты элементарным запретом (знак несоответствия, например «-»), то на свободное место нужно поставить знак «+». В строчке «гонки» можно поставить «+» напротив имени Саша, а в строчке «Марио» напротив имени Сережа. Получаем: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4500570"/>
          <a:ext cx="8501123" cy="1493520"/>
        </p:xfrm>
        <a:graphic>
          <a:graphicData uri="http://schemas.openxmlformats.org/drawingml/2006/table">
            <a:tbl>
              <a:tblPr/>
              <a:tblGrid>
                <a:gridCol w="1958592"/>
                <a:gridCol w="1319619"/>
                <a:gridCol w="1319619"/>
                <a:gridCol w="1277946"/>
                <a:gridCol w="1514089"/>
                <a:gridCol w="1111258"/>
              </a:tblGrid>
              <a:tr h="0"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Имя 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Максим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Настя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Саша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Рома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Сережа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Игра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Пасьянс «Паук»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 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Гонки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+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Сапер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 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 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«Марио»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+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>
                          <a:latin typeface="Times New Roman"/>
                          <a:ea typeface="Times New Roman"/>
                        </a:rPr>
                        <a:t>тетрис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 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/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- 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6000768"/>
            <a:ext cx="910672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Теперь становится ясно, что в пасьянс «Паук» играл Рома, в сапера – Настя, а в тетрис – Максим. Задача решена.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6655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Ответ. Сережа играл в «Марио»; Рома – в пасьянс «Паук»; Саша – в гонки; Настя – в сапера; Максим – в тетрис.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357694"/>
            <a:ext cx="7772400" cy="1362456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Круги Эйлера – задачи на пересечение или объединение множеств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"Обитаемый остров" и "Стиляги"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Некоторые ребята из нашего класса любят ходить в кино. Известно, что 15 ребят смотрели фильм «Обитаемый остров», 11 человек – фильм «Стиляги», из них 6 смотрели и «Обитаемый остров», и «Стиляги». Сколько человек смотрели только фильм «Стиляги»?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198936"/>
      </a:accent1>
      <a:accent2>
        <a:srgbClr val="92D05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81</TotalTime>
  <Words>910</Words>
  <Application>Microsoft Office PowerPoint</Application>
  <PresentationFormat>Экран (4:3)</PresentationFormat>
  <Paragraphs>113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Слайд 1</vt:lpstr>
      <vt:lpstr>Постановка проблемы</vt:lpstr>
      <vt:lpstr>Описание опыта</vt:lpstr>
      <vt:lpstr>Виды задач, формирующих   мышление </vt:lpstr>
      <vt:lpstr>Задачи типа "Кто есть кто?"</vt:lpstr>
      <vt:lpstr>Компьютерные игры</vt:lpstr>
      <vt:lpstr>Слайд 7</vt:lpstr>
      <vt:lpstr>Круги Эйлера – задачи на пересечение или объединение множеств </vt:lpstr>
      <vt:lpstr>"Обитаемый остров" и "Стиляги"</vt:lpstr>
      <vt:lpstr>Слайд 10</vt:lpstr>
      <vt:lpstr>Истинностные задачи </vt:lpstr>
      <vt:lpstr>Василиса Прекрасная</vt:lpstr>
      <vt:lpstr>Слайд 13</vt:lpstr>
      <vt:lpstr>Задачи на переливание </vt:lpstr>
      <vt:lpstr>Молоко и кофе</vt:lpstr>
      <vt:lpstr>Слайд 16</vt:lpstr>
      <vt:lpstr>Задачи на взвешивание </vt:lpstr>
      <vt:lpstr>Золушка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8</cp:revision>
  <dcterms:created xsi:type="dcterms:W3CDTF">2015-01-16T15:26:14Z</dcterms:created>
  <dcterms:modified xsi:type="dcterms:W3CDTF">2015-01-16T16:47:41Z</dcterms:modified>
</cp:coreProperties>
</file>