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7"/>
  </p:notesMasterIdLst>
  <p:sldIdLst>
    <p:sldId id="256" r:id="rId7"/>
    <p:sldId id="269" r:id="rId8"/>
    <p:sldId id="270" r:id="rId9"/>
    <p:sldId id="302" r:id="rId10"/>
    <p:sldId id="298" r:id="rId11"/>
    <p:sldId id="297" r:id="rId12"/>
    <p:sldId id="296" r:id="rId13"/>
    <p:sldId id="286" r:id="rId14"/>
    <p:sldId id="271" r:id="rId15"/>
    <p:sldId id="289" r:id="rId16"/>
    <p:sldId id="290" r:id="rId17"/>
    <p:sldId id="294" r:id="rId18"/>
    <p:sldId id="300" r:id="rId19"/>
    <p:sldId id="276" r:id="rId20"/>
    <p:sldId id="272" r:id="rId21"/>
    <p:sldId id="273" r:id="rId22"/>
    <p:sldId id="303" r:id="rId23"/>
    <p:sldId id="274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5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1219" autoAdjust="0"/>
  </p:normalViewPr>
  <p:slideViewPr>
    <p:cSldViewPr>
      <p:cViewPr varScale="1">
        <p:scale>
          <a:sx n="65" d="100"/>
          <a:sy n="65" d="100"/>
        </p:scale>
        <p:origin x="-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108623-9ACD-4140-9A88-7B70BF07A8EA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2A8996-964D-461E-A306-2DF3B1F3D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27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0515E8-FDFD-4DEC-87C0-855CCF6F91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0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1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8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5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5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27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0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2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4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7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9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33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24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60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9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27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5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48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43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79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71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58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45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33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84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4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6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27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95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67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05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71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58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45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33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8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43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6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27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95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671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05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92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18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420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9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76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77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89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41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9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829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4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01.01.2006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005/nina1476.6/0_684c7_5e50cd54_L" TargetMode="External"/><Relationship Id="rId13" Type="http://schemas.openxmlformats.org/officeDocument/2006/relationships/hyperlink" Target="http://img0.liveinternet.ru/images/attach/c/3/74/838/74838072_large_coyote.jpg" TargetMode="External"/><Relationship Id="rId18" Type="http://schemas.openxmlformats.org/officeDocument/2006/relationships/hyperlink" Target="http://stat18.privet.ru/lr/0a195cf84cce6d8b6433431ec84f498d" TargetMode="External"/><Relationship Id="rId26" Type="http://schemas.openxmlformats.org/officeDocument/2006/relationships/hyperlink" Target="http://i.i.ua/photo/images/pic/6/3/4614836_6432ad7.jpg" TargetMode="External"/><Relationship Id="rId3" Type="http://schemas.openxmlformats.org/officeDocument/2006/relationships/image" Target="../media/image1.jpeg"/><Relationship Id="rId21" Type="http://schemas.openxmlformats.org/officeDocument/2006/relationships/hyperlink" Target="http://growabrain.typepad.com/photos/uncategorized/wishes.jpg" TargetMode="External"/><Relationship Id="rId34" Type="http://schemas.openxmlformats.org/officeDocument/2006/relationships/hyperlink" Target="http://img0.liveinternet.ru/images/attach/c/0/40/36/40036777_006.jpg" TargetMode="External"/><Relationship Id="rId7" Type="http://schemas.openxmlformats.org/officeDocument/2006/relationships/hyperlink" Target="http://tainy.net/wp-content/uploads/2010/09/tardigrades_03.jpg" TargetMode="External"/><Relationship Id="rId12" Type="http://schemas.openxmlformats.org/officeDocument/2006/relationships/hyperlink" Target="http://w3-1-itd.ipae.uran.ru/ecoencur/pic/00000370_6.jpg" TargetMode="External"/><Relationship Id="rId17" Type="http://schemas.openxmlformats.org/officeDocument/2006/relationships/hyperlink" Target="http://primamedia.ru/files/155578.jpg" TargetMode="External"/><Relationship Id="rId25" Type="http://schemas.openxmlformats.org/officeDocument/2006/relationships/hyperlink" Target="http://kafa-info.com.ua/news_thumbs/onf8cb78fdf364ff1fc219a99b1eaeee21e_800.jpg" TargetMode="External"/><Relationship Id="rId33" Type="http://schemas.openxmlformats.org/officeDocument/2006/relationships/hyperlink" Target="http://wolfs-volks.ucoz.ru/OS21057_resize.jp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xrest.ru/images/collection/00793/845/original.jpg" TargetMode="External"/><Relationship Id="rId20" Type="http://schemas.openxmlformats.org/officeDocument/2006/relationships/hyperlink" Target="http://img1.liveinternet.ru/images/attach/c/2/73/923/73923665_f8a2b379ec5c.jpg" TargetMode="External"/><Relationship Id="rId29" Type="http://schemas.openxmlformats.org/officeDocument/2006/relationships/hyperlink" Target="http://www.hoh.org.ua/assets/images/catalog/info/salamandra_salamand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sik.ru/images/ticks/28.jpg" TargetMode="External"/><Relationship Id="rId11" Type="http://schemas.openxmlformats.org/officeDocument/2006/relationships/hyperlink" Target="http://bio.1september.ru/2001/43/16.jpg" TargetMode="External"/><Relationship Id="rId24" Type="http://schemas.openxmlformats.org/officeDocument/2006/relationships/hyperlink" Target="http://img-2007-11.photosight.ru/13/2409498.jpg" TargetMode="External"/><Relationship Id="rId32" Type="http://schemas.openxmlformats.org/officeDocument/2006/relationships/hyperlink" Target="http://i016.radikal.ru/0805/4e/97afc9989b9b.jpg" TargetMode="External"/><Relationship Id="rId5" Type="http://schemas.openxmlformats.org/officeDocument/2006/relationships/hyperlink" Target="http://www.marvelsphoto.com/wp-content/uploads/2007/09/river-jungle.jpg" TargetMode="External"/><Relationship Id="rId15" Type="http://schemas.openxmlformats.org/officeDocument/2006/relationships/hyperlink" Target="http://demotivators.to/media/posters/2055/778357_v-evrope-rasprostranyaetsya-kozij-gripp.jpg" TargetMode="External"/><Relationship Id="rId23" Type="http://schemas.openxmlformats.org/officeDocument/2006/relationships/hyperlink" Target="http://www.lesmir.ru/upload/saharnij-klen.jpg" TargetMode="External"/><Relationship Id="rId28" Type="http://schemas.openxmlformats.org/officeDocument/2006/relationships/hyperlink" Target="http://www.2-999-999.ru/files/file/item/439827B7112748FEB9A8D59A524A97AF.jpg" TargetMode="External"/><Relationship Id="rId10" Type="http://schemas.openxmlformats.org/officeDocument/2006/relationships/hyperlink" Target="http://www.rybari.net/images/ryby/sumec_velky.jpg" TargetMode="External"/><Relationship Id="rId19" Type="http://schemas.openxmlformats.org/officeDocument/2006/relationships/hyperlink" Target="http://favkes.blox.pl/resource/559pxViola_odorata_Garden_060402Aw.jpg" TargetMode="External"/><Relationship Id="rId31" Type="http://schemas.openxmlformats.org/officeDocument/2006/relationships/hyperlink" Target="http://www.povodok.ru/pics/art68/art6799_0.jpg" TargetMode="External"/><Relationship Id="rId4" Type="http://schemas.openxmlformats.org/officeDocument/2006/relationships/hyperlink" Target="http://stigmata.ru/photo_report/photo/odessa/chalkboard-desktop-background-i7.jpg" TargetMode="External"/><Relationship Id="rId9" Type="http://schemas.openxmlformats.org/officeDocument/2006/relationships/hyperlink" Target="http://www.fresher.ru/images8/shnobelevskaya-premiya-2011/8.jpg" TargetMode="External"/><Relationship Id="rId14" Type="http://schemas.openxmlformats.org/officeDocument/2006/relationships/hyperlink" Target="http://www.popsci.com/files/imagecache/article_image_large/articles/554px-Emperor_Penguin_Manchot_empereur.jpg" TargetMode="External"/><Relationship Id="rId22" Type="http://schemas.openxmlformats.org/officeDocument/2006/relationships/hyperlink" Target="http://plant.astrakhan.ws/img/myata_d.jpg" TargetMode="External"/><Relationship Id="rId27" Type="http://schemas.openxmlformats.org/officeDocument/2006/relationships/hyperlink" Target="http://img1.liveinternet.ru/images/foto/b/1/apps/1/157/1157217_079.jpg" TargetMode="External"/><Relationship Id="rId30" Type="http://schemas.openxmlformats.org/officeDocument/2006/relationships/hyperlink" Target="http://primamedia.ru/files/81554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28625"/>
            <a:ext cx="7500938" cy="2071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FFFF00"/>
                </a:solidFill>
              </a:rPr>
              <a:t/>
            </a:r>
            <a:br>
              <a:rPr lang="ru-RU" sz="5300" b="1" dirty="0" smtClean="0">
                <a:solidFill>
                  <a:srgbClr val="FFFF00"/>
                </a:solidFill>
              </a:rPr>
            </a:br>
            <a:r>
              <a:rPr lang="ru-RU" sz="5300" b="1" dirty="0" smtClean="0">
                <a:solidFill>
                  <a:srgbClr val="FFFF00"/>
                </a:solidFill>
              </a:rPr>
              <a:t>Какие бывают животные? </a:t>
            </a:r>
            <a:endParaRPr lang="ru-RU" sz="53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772275" cy="3857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Урок по окружающему миру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2 класс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Школа  России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609497"/>
              </p:ext>
            </p:extLst>
          </p:nvPr>
        </p:nvGraphicFramePr>
        <p:xfrm>
          <a:off x="457200" y="1600200"/>
          <a:ext cx="8229600" cy="2773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шерсть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перья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4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660335"/>
              </p:ext>
            </p:extLst>
          </p:nvPr>
        </p:nvGraphicFramePr>
        <p:xfrm>
          <a:off x="457200" y="1600200"/>
          <a:ext cx="8229600" cy="2773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шерсть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перья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чешуя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4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541688"/>
              </p:ext>
            </p:extLst>
          </p:nvPr>
        </p:nvGraphicFramePr>
        <p:xfrm>
          <a:off x="457200" y="1600200"/>
          <a:ext cx="8229600" cy="2773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шерсть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перья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чешуя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ног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8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930331"/>
              </p:ext>
            </p:extLst>
          </p:nvPr>
        </p:nvGraphicFramePr>
        <p:xfrm>
          <a:off x="457200" y="1600200"/>
          <a:ext cx="8229600" cy="3230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шерсть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перья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чешуя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ног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Земноводные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голая кожа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1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88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шерсть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перья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чешуя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ног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Земноводные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голая кожа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Пресмыкающиеся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ноги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роговые чешуйки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6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Земноводные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57938" y="5715000"/>
            <a:ext cx="2357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Лягушка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50" y="564356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Жаба </a:t>
            </a:r>
          </a:p>
        </p:txBody>
      </p:sp>
      <p:pic>
        <p:nvPicPr>
          <p:cNvPr id="11" name="Рисунок 10" descr="4614836_6432ad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72198" y="3786190"/>
            <a:ext cx="2848590" cy="20717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0012-012-Prirodnoe-soobschestvo-lug.jpg"/>
          <p:cNvPicPr>
            <a:picLocks noChangeAspect="1"/>
          </p:cNvPicPr>
          <p:nvPr/>
        </p:nvPicPr>
        <p:blipFill>
          <a:blip r:embed="rId4"/>
          <a:srcRect t="8572"/>
          <a:stretch>
            <a:fillRect/>
          </a:stretch>
        </p:blipFill>
        <p:spPr>
          <a:xfrm>
            <a:off x="2000232" y="3929066"/>
            <a:ext cx="2708729" cy="18574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439827B7112748FEB9A8D59A524A97A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214422"/>
            <a:ext cx="2869476" cy="21431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4714875" y="3071813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Тритон  </a:t>
            </a:r>
          </a:p>
        </p:txBody>
      </p:sp>
      <p:pic>
        <p:nvPicPr>
          <p:cNvPr id="15" name="Рисунок 14" descr="salamandra_salamand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214422"/>
            <a:ext cx="2952755" cy="22145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928688" y="3143250"/>
            <a:ext cx="2786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Саламандра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Пресмыкающиеся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81554.jpg"/>
          <p:cNvPicPr>
            <a:picLocks noChangeAspect="1"/>
          </p:cNvPicPr>
          <p:nvPr/>
        </p:nvPicPr>
        <p:blipFill>
          <a:blip r:embed="rId3"/>
          <a:srcRect t="10446"/>
          <a:stretch>
            <a:fillRect/>
          </a:stretch>
        </p:blipFill>
        <p:spPr>
          <a:xfrm>
            <a:off x="357158" y="1071546"/>
            <a:ext cx="3495031" cy="25717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714375" y="3286125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Змея </a:t>
            </a:r>
          </a:p>
        </p:txBody>
      </p:sp>
      <p:pic>
        <p:nvPicPr>
          <p:cNvPr id="6" name="Рисунок 5" descr="art6799_0.jpg"/>
          <p:cNvPicPr>
            <a:picLocks noChangeAspect="1"/>
          </p:cNvPicPr>
          <p:nvPr/>
        </p:nvPicPr>
        <p:blipFill>
          <a:blip r:embed="rId4"/>
          <a:srcRect t="6250"/>
          <a:stretch>
            <a:fillRect/>
          </a:stretch>
        </p:blipFill>
        <p:spPr>
          <a:xfrm>
            <a:off x="4357686" y="1214422"/>
            <a:ext cx="3429024" cy="24110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714875" y="3214688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Черепаха </a:t>
            </a:r>
          </a:p>
        </p:txBody>
      </p:sp>
      <p:pic>
        <p:nvPicPr>
          <p:cNvPr id="8" name="Рисунок 7" descr="97afc9989b9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643314"/>
            <a:ext cx="2904364" cy="22145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2000250" y="5572125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Ящерица </a:t>
            </a:r>
          </a:p>
        </p:txBody>
      </p:sp>
      <p:pic>
        <p:nvPicPr>
          <p:cNvPr id="7177" name="Рисунок 9" descr="OS21057_resize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21362">
            <a:off x="5060950" y="2994025"/>
            <a:ext cx="3835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57938" y="5357813"/>
            <a:ext cx="2786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Крокодил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036777_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1348" y="2214554"/>
            <a:ext cx="7021798" cy="464344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2071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Интересные факты из жизни животных</a:t>
            </a:r>
            <a:endParaRPr lang="ru-RU" sz="7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Клещ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Клещи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живут без еды до 8 лет. Но это ещё что! Учёные поставили над ними просто чудовищный эксперимент -20 представителей этого вида поместили в вакуум и 30 минут воздействовали на них пучком вредоносных электромагнитных лучей. После этого все испытуемые прожили ещё 2 дня.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0" name="Рисунок 6" descr="2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C"/>
              </a:clrFrom>
              <a:clrTo>
                <a:srgbClr val="F8F8FC">
                  <a:alpha val="0"/>
                </a:srgbClr>
              </a:clrTo>
            </a:clrChange>
          </a:blip>
          <a:srcRect l="8000" b="3555"/>
          <a:stretch>
            <a:fillRect/>
          </a:stretch>
        </p:blipFill>
        <p:spPr bwMode="auto">
          <a:xfrm>
            <a:off x="6173788" y="3786188"/>
            <a:ext cx="297021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57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Лес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rdigrades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789" y="3643314"/>
            <a:ext cx="3381211" cy="29223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Тихоходка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Микроскопические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беспозвоночные способны несколько минут обитать в открытом космосе. Они выживают при температуре -71 градус. Лишённое влаги, тело тихоходки принимает форму бочонка, конечности втягиваются. Засохшую малышку капля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воды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может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разбудить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даже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через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100 лет!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84c7_5e50cd54_L.jpeg"/>
          <p:cNvPicPr>
            <a:picLocks noChangeAspect="1"/>
          </p:cNvPicPr>
          <p:nvPr/>
        </p:nvPicPr>
        <p:blipFill>
          <a:blip r:embed="rId3"/>
          <a:srcRect l="14000"/>
          <a:stretch>
            <a:fillRect/>
          </a:stretch>
        </p:blipFill>
        <p:spPr>
          <a:xfrm>
            <a:off x="3500430" y="2500306"/>
            <a:ext cx="5461016" cy="41529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Гидра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Это существо обладает способностью регенерироваться из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самых маленьких кусочков.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Разрезав её, получите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массу новеньких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гидр.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Таракан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Экспериментально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подтверждено: тараканы могут жить без головы несколько недель, после чего умирают... от голода. Вообще без пищи они живут до 30 дней. Могут прекратить дыхание на 45 минут.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429000"/>
            <a:ext cx="3640029" cy="24288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Сом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Эта бесчешуйчатая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рыба питается даже тиной.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тому же она чрезвычайно живуча. Среди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аквариумистов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недаром ходит байка, что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сомик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выпрыгнув из аквариума, способен высохнуть почти до состояния воблы, а потом, попав в родную водную стихию,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ожить.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6" name="Рисунок 4" descr="som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3786188"/>
            <a:ext cx="478631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Тритон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1285875"/>
            <a:ext cx="85725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Имеет просто невероятную способность к регенерации - восстановлению потерянных частей тела. Причём отрастают у него не только хвост,   но и лапы, и даже глаза. Эксперименты учёных показали: глаза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тритона восстанавливаются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за 9 месяцев, лапы и хвост - за 4.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Рисунок 3" descr="1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0" y="3643313"/>
            <a:ext cx="52387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Болотная черепаха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38" y="1285875"/>
            <a:ext cx="8072437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Панцирь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её выдерживает вес до 2 тонн, что в 200 раз больше веса самого животного.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Черепашка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дышит обычным воздухом, но способна продержаться под водой, не всплывая, до 2 суток. Зверушка настолько неприхотлива, что готова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выдержать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5 (!)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лет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без еды!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00000370_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1EDC5"/>
              </a:clrFrom>
              <a:clrTo>
                <a:srgbClr val="E1EDC5">
                  <a:alpha val="0"/>
                </a:srgbClr>
              </a:clrTo>
            </a:clrChange>
          </a:blip>
          <a:srcRect l="4122" t="5714" b="5715"/>
          <a:stretch>
            <a:fillRect/>
          </a:stretch>
        </p:blipFill>
        <p:spPr>
          <a:xfrm>
            <a:off x="5284941" y="3786190"/>
            <a:ext cx="3859059" cy="2571713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838072_large_coyo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785794"/>
            <a:ext cx="3740256" cy="56835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Койот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85875"/>
            <a:ext cx="6643688" cy="48402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животное способно отличить вооружённого человека от безоружного. Готово есть всё - даже бельевые верёвки. А ещё койоты такие гибкие, что, когда одного из них сбила машина,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двигавшаяся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со скоростью 120 км в час, зверёк изогнулся и устроился между бампером и кузовом. Так он проехал 95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и лишь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заправке владельцы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авто вытащили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хитрюгу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у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которого была лишь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поцарапана лапка.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4px-Emperor_Penguin_Manchot_empereu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AAB2B5"/>
              </a:clrFrom>
              <a:clrTo>
                <a:srgbClr val="AAB2B5">
                  <a:alpha val="0"/>
                </a:srgbClr>
              </a:clrTo>
            </a:clrChange>
          </a:blip>
          <a:srcRect l="23580" t="6410" r="8454" b="5128"/>
          <a:stretch>
            <a:fillRect/>
          </a:stretch>
        </p:blipFill>
        <p:spPr>
          <a:xfrm>
            <a:off x="5357818" y="1285860"/>
            <a:ext cx="3500462" cy="492922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Пингвин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500" y="1285875"/>
            <a:ext cx="5072063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Самка императорского пингвина «рождает» яйцо и оставляет его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попечение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папаши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. После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чего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самец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высиживает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«сынка» 130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дней. В это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время  он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ничего не ест и не пьёт. Худеет, конечно, но выживает.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8357_v-evrope-rasprostranyaetsya-kozij-gripp.jpg"/>
          <p:cNvPicPr>
            <a:picLocks noChangeAspect="1"/>
          </p:cNvPicPr>
          <p:nvPr/>
        </p:nvPicPr>
        <p:blipFill>
          <a:blip r:embed="rId3"/>
          <a:srcRect l="11513" t="9523" r="13487" b="25000"/>
          <a:stretch>
            <a:fillRect/>
          </a:stretch>
        </p:blipFill>
        <p:spPr>
          <a:xfrm>
            <a:off x="4357686" y="3500390"/>
            <a:ext cx="4639607" cy="3357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Коза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1285875"/>
            <a:ext cx="85725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животные часто довольствуются очень скудными пастбищами. Прекрасно лазают, могут пастись в местах, недоступных для другого скота. Если еды совсем нет, коза отрыгивает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содержимое своего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желудка -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рубец - 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пережёвывает его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снова.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orig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75"/>
          <a:stretch>
            <a:fillRect/>
          </a:stretch>
        </p:blipFill>
        <p:spPr bwMode="auto">
          <a:xfrm>
            <a:off x="0" y="1500188"/>
            <a:ext cx="42751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Верблюд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14750" y="1143000"/>
            <a:ext cx="5214938" cy="55006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Верблюд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 Сахаре может прожить без доступа к воде до 10 дней. Секрет в том, что верблюды не потеют. Верблюд настолько экономно расходует воду, что его помёт содержит жидкости в 7 раз меньше, чем помёт лошадей. Добравшись же до источника, он выпивает огромное количество воды. «Мировой рекорд» - 284 литра за раз!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6a00d8341c858253ef00e54f4d58fd8833-640w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72298" y="2928934"/>
            <a:ext cx="2071702" cy="19288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559pxViola_odorata_Garden_060402A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286124"/>
            <a:ext cx="2266696" cy="24288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0a195cf84cce6d8b6433431ec84f498d.jpeg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86063" y="3571875"/>
            <a:ext cx="1516062" cy="2000250"/>
          </a:xfrm>
        </p:spPr>
      </p:pic>
      <p:pic>
        <p:nvPicPr>
          <p:cNvPr id="9" name="Рисунок 8" descr="73923665_f8a2b379ec5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715140" y="3929066"/>
            <a:ext cx="2067105" cy="18573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myata_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3571876"/>
            <a:ext cx="1314459" cy="21460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saharnij-kle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357166"/>
            <a:ext cx="2419880" cy="22145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240949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8596" y="428604"/>
            <a:ext cx="2548599" cy="21431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onf8cb78fdf364ff1fc219a99b1eaeee21e_80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57554" y="214290"/>
            <a:ext cx="2183375" cy="292895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428625" y="2500313"/>
            <a:ext cx="25003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Боярышник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43313" y="2928938"/>
            <a:ext cx="1714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Ель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4875" y="5643563"/>
            <a:ext cx="1643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Мята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Мать-и-мачеха и одуванчик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28875" y="5643563"/>
            <a:ext cx="2214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Подорожник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88" y="5643563"/>
            <a:ext cx="2286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Фиалка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57938" y="2500313"/>
            <a:ext cx="2286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Клен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285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Используемые источники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714375"/>
            <a:ext cx="6500812" cy="54546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1 и 13 слайды - фон  </a:t>
            </a:r>
            <a:r>
              <a:rPr lang="en-US" sz="900" b="1" dirty="0" smtClean="0">
                <a:hlinkClick r:id="rId4"/>
              </a:rPr>
              <a:t>http://stigmata.ru/photo_report/photo/odessa/chalkboard-desktop-background-i7.jpg</a:t>
            </a:r>
            <a:r>
              <a:rPr lang="ru-RU" sz="900" b="1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Фон для  2-12 слайдов  </a:t>
            </a:r>
            <a:r>
              <a:rPr lang="en-US" sz="900" b="1" dirty="0" smtClean="0">
                <a:hlinkClick r:id="rId5"/>
              </a:rPr>
              <a:t>http://www.marvelsphoto.com/wp-content/uploads/2007/09/river-jungle.jpg</a:t>
            </a:r>
            <a:r>
              <a:rPr lang="ru-RU" sz="900" b="1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Клещ  </a:t>
            </a:r>
            <a:r>
              <a:rPr lang="en-US" sz="900" b="1" dirty="0" smtClean="0">
                <a:solidFill>
                  <a:schemeClr val="bg1"/>
                </a:solidFill>
                <a:hlinkClick r:id="rId6"/>
              </a:rPr>
              <a:t>http://basik.ru/images/ticks/28.jpg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Тихоходка </a:t>
            </a:r>
            <a:r>
              <a:rPr lang="en-US" sz="900" b="1" dirty="0" smtClean="0">
                <a:solidFill>
                  <a:schemeClr val="bg1"/>
                </a:solidFill>
                <a:hlinkClick r:id="rId7"/>
              </a:rPr>
              <a:t>http://tainy.net/wp-content/uploads/2010/09/tardigrades_03.jpg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Гидра  </a:t>
            </a:r>
            <a:r>
              <a:rPr lang="en-US" sz="900" b="1" dirty="0" smtClean="0">
                <a:solidFill>
                  <a:schemeClr val="bg1"/>
                </a:solidFill>
                <a:hlinkClick r:id="rId8"/>
              </a:rPr>
              <a:t>http://img-fotki.yandex.ru/get/6005/nina1476.6/0_684c7_5e50cd54_L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Таракан  </a:t>
            </a:r>
            <a:r>
              <a:rPr lang="en-US" sz="900" b="1" dirty="0" smtClean="0">
                <a:solidFill>
                  <a:schemeClr val="bg1"/>
                </a:solidFill>
                <a:hlinkClick r:id="rId9"/>
              </a:rPr>
              <a:t>http://www.fresher.ru/images8/shnobelevskaya-premiya-2011/8.jpg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Сом  </a:t>
            </a:r>
            <a:r>
              <a:rPr lang="en-US" sz="900" b="1" dirty="0" smtClean="0">
                <a:solidFill>
                  <a:schemeClr val="bg1"/>
                </a:solidFill>
                <a:hlinkClick r:id="rId10"/>
              </a:rPr>
              <a:t>http://www.rybari.net/images/ryby/sumec_velky.jpg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Тритон   </a:t>
            </a:r>
            <a:r>
              <a:rPr lang="en-US" sz="900" b="1" dirty="0" smtClean="0">
                <a:solidFill>
                  <a:schemeClr val="bg1"/>
                </a:solidFill>
                <a:hlinkClick r:id="rId11"/>
              </a:rPr>
              <a:t>http://bio.1september.ru/2001/43/16.jpg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Болотная черепаха  </a:t>
            </a:r>
            <a:r>
              <a:rPr lang="en-US" sz="900" b="1" dirty="0" smtClean="0">
                <a:solidFill>
                  <a:schemeClr val="bg1"/>
                </a:solidFill>
                <a:hlinkClick r:id="rId12"/>
              </a:rPr>
              <a:t>http://w3-1-itd.ipae.uran.ru/ecoencur/pic/00000370_6.jpg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Койот  </a:t>
            </a:r>
            <a:r>
              <a:rPr lang="en-US" sz="900" b="1" dirty="0" smtClean="0">
                <a:solidFill>
                  <a:schemeClr val="bg1"/>
                </a:solidFill>
                <a:hlinkClick r:id="rId13"/>
              </a:rPr>
              <a:t>http://img0.liveinternet.ru/images/attach/c/3/74/838/74838072_large_coyote.jpg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Пингвин  </a:t>
            </a:r>
            <a:r>
              <a:rPr lang="en-US" sz="900" b="1" dirty="0" smtClean="0">
                <a:solidFill>
                  <a:schemeClr val="bg1"/>
                </a:solidFill>
                <a:hlinkClick r:id="rId14"/>
              </a:rPr>
              <a:t>http://www.popsci.com/files/imagecache/article_image_large/articles/554px-Emperor_Penguin_Manchot_empereur.jpg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Козы   </a:t>
            </a:r>
            <a:r>
              <a:rPr lang="en-US" sz="900" b="1" dirty="0" smtClean="0">
                <a:solidFill>
                  <a:schemeClr val="bg1"/>
                </a:solidFill>
                <a:hlinkClick r:id="rId15"/>
              </a:rPr>
              <a:t>http://demotivators.to/media/posters/2055/778357_v-evrope-rasprostranyaetsya-kozij-gripp.jpg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Верблюд   </a:t>
            </a:r>
            <a:r>
              <a:rPr lang="en-US" sz="900" b="1" dirty="0" smtClean="0">
                <a:solidFill>
                  <a:schemeClr val="bg1"/>
                </a:solidFill>
                <a:hlinkClick r:id="rId16"/>
              </a:rPr>
              <a:t>http://www.xrest.ru/images/collection/00793/845/original.jpg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Текст для  слайдов  -  газета  «Аргументы и факты»  № 15 ( 11-17 апреля  2012 г.),страница 29, статья,  автор </a:t>
            </a:r>
            <a:r>
              <a:rPr lang="ru-RU" sz="900" b="1" dirty="0" err="1" smtClean="0">
                <a:solidFill>
                  <a:schemeClr val="bg1"/>
                </a:solidFill>
              </a:rPr>
              <a:t>Тутина</a:t>
            </a:r>
            <a:r>
              <a:rPr lang="ru-RU" sz="900" b="1" dirty="0" smtClean="0">
                <a:solidFill>
                  <a:schemeClr val="bg1"/>
                </a:solidFill>
              </a:rPr>
              <a:t>  Ю. «Кто венец творения»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Лес   </a:t>
            </a:r>
            <a:r>
              <a:rPr lang="en-US" sz="900" b="1" dirty="0" smtClean="0">
                <a:solidFill>
                  <a:schemeClr val="bg1"/>
                </a:solidFill>
                <a:hlinkClick r:id="rId17"/>
              </a:rPr>
              <a:t>http://primamedia.ru/files/155578.jpg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Подорожник    </a:t>
            </a:r>
            <a:r>
              <a:rPr lang="en-US" sz="900" b="1" dirty="0" smtClean="0">
                <a:solidFill>
                  <a:schemeClr val="bg1"/>
                </a:solidFill>
                <a:hlinkClick r:id="rId18"/>
              </a:rPr>
              <a:t>http://stat18.privet.ru/lr/0a195cf84cce6d8b6433431ec84f498d</a:t>
            </a:r>
            <a:r>
              <a:rPr lang="ru-RU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Фиалка </a:t>
            </a:r>
            <a:r>
              <a:rPr lang="en-US" sz="900" b="1" dirty="0" smtClean="0">
                <a:solidFill>
                  <a:schemeClr val="bg1"/>
                </a:solidFill>
                <a:hlinkClick r:id="rId19"/>
              </a:rPr>
              <a:t>http://favkes.blox.pl/resource/559pxViola_odorata_Garden_060402Aw.jpg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Мать-и-мачеха  </a:t>
            </a:r>
            <a:r>
              <a:rPr lang="en-US" sz="900" b="1" dirty="0" smtClean="0">
                <a:solidFill>
                  <a:schemeClr val="bg1"/>
                </a:solidFill>
                <a:hlinkClick r:id="rId20"/>
              </a:rPr>
              <a:t>http://img1.liveinternet.ru/images/attach/c/2/73/923/73923665_f8a2b379ec5c.jpg</a:t>
            </a:r>
            <a:r>
              <a:rPr lang="ru-RU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Одуванчик </a:t>
            </a:r>
            <a:r>
              <a:rPr lang="en-US" sz="900" b="1" dirty="0" smtClean="0">
                <a:solidFill>
                  <a:schemeClr val="bg1"/>
                </a:solidFill>
                <a:hlinkClick r:id="rId21"/>
              </a:rPr>
              <a:t>http://growabrain.typepad.com/photos/uncategorized/wishes.jpg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Мята </a:t>
            </a:r>
            <a:r>
              <a:rPr lang="en-US" sz="900" b="1" dirty="0" smtClean="0">
                <a:solidFill>
                  <a:schemeClr val="bg1"/>
                </a:solidFill>
                <a:hlinkClick r:id="rId22"/>
              </a:rPr>
              <a:t>http://plant.astrakhan.ws/img/myata_d.jpg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Клен </a:t>
            </a:r>
            <a:r>
              <a:rPr lang="en-US" sz="900" b="1" dirty="0" smtClean="0">
                <a:solidFill>
                  <a:schemeClr val="bg1"/>
                </a:solidFill>
                <a:hlinkClick r:id="rId23"/>
              </a:rPr>
              <a:t>http://www.lesmir.ru/upload/saharnij-klen.jpg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Боярышник </a:t>
            </a:r>
            <a:r>
              <a:rPr lang="en-US" sz="900" b="1" dirty="0" smtClean="0">
                <a:solidFill>
                  <a:schemeClr val="bg1"/>
                </a:solidFill>
                <a:hlinkClick r:id="rId24"/>
              </a:rPr>
              <a:t>http://img-2007-11.photosight.ru/13/2409498.jpg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Ель </a:t>
            </a:r>
            <a:r>
              <a:rPr lang="en-US" sz="900" b="1" dirty="0" smtClean="0">
                <a:solidFill>
                  <a:schemeClr val="bg1"/>
                </a:solidFill>
                <a:hlinkClick r:id="rId25"/>
              </a:rPr>
              <a:t>http://kafa-info.com.ua/news_thumbs/onf8cb78fdf364ff1fc219a99b1eaeee21e_800.jpg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Лягушка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hlinkClick r:id="rId26"/>
              </a:rPr>
              <a:t>http://i.i.ua/photo/images/pic/6/3/4614836_6432ad7.jpg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Жаба</a:t>
            </a:r>
            <a:r>
              <a:rPr lang="en-US" sz="900" b="1" dirty="0" smtClean="0">
                <a:solidFill>
                  <a:schemeClr val="bg1"/>
                </a:solidFill>
              </a:rPr>
              <a:t>   </a:t>
            </a:r>
            <a:r>
              <a:rPr lang="en-US" sz="900" b="1" dirty="0" smtClean="0">
                <a:solidFill>
                  <a:schemeClr val="bg1"/>
                </a:solidFill>
                <a:hlinkClick r:id="rId27"/>
              </a:rPr>
              <a:t>http://img1.liveinternet.ru/images/foto/b/1/apps/1/157/1157217_079.jpg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Тритон </a:t>
            </a:r>
            <a:r>
              <a:rPr lang="en-US" sz="900" b="1" dirty="0" smtClean="0">
                <a:solidFill>
                  <a:schemeClr val="bg1"/>
                </a:solidFill>
                <a:hlinkClick r:id="rId28"/>
              </a:rPr>
              <a:t>http://www.2-999-999.ru/files/file/item/439827B7112748FEB9A8D59A524A97AF.jpg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Саламандра </a:t>
            </a:r>
            <a:r>
              <a:rPr lang="en-US" sz="900" b="1" dirty="0" smtClean="0">
                <a:solidFill>
                  <a:schemeClr val="bg1"/>
                </a:solidFill>
                <a:hlinkClick r:id="rId29"/>
              </a:rPr>
              <a:t>http://www.hoh.org.ua/assets/images/catalog/info/salamandra_salamandra.jpg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Змея   </a:t>
            </a:r>
            <a:r>
              <a:rPr lang="en-US" sz="900" b="1" dirty="0" smtClean="0">
                <a:solidFill>
                  <a:schemeClr val="bg1"/>
                </a:solidFill>
                <a:hlinkClick r:id="rId30"/>
              </a:rPr>
              <a:t>http://primamedia.ru/files/81554.jpg</a:t>
            </a:r>
            <a:r>
              <a:rPr lang="en-US" sz="900" b="1" dirty="0" smtClean="0">
                <a:solidFill>
                  <a:schemeClr val="bg1"/>
                </a:solidFill>
              </a:rPr>
              <a:t>   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Черепаха </a:t>
            </a:r>
            <a:r>
              <a:rPr lang="en-US" sz="900" b="1" dirty="0" smtClean="0">
                <a:solidFill>
                  <a:schemeClr val="bg1"/>
                </a:solidFill>
                <a:hlinkClick r:id="rId31"/>
              </a:rPr>
              <a:t>http://www.povodok.ru/pics/art68/art6799_0.jpg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Ящерица </a:t>
            </a:r>
            <a:r>
              <a:rPr lang="en-US" sz="900" b="1" dirty="0" smtClean="0">
                <a:solidFill>
                  <a:schemeClr val="bg1"/>
                </a:solidFill>
                <a:hlinkClick r:id="rId32"/>
              </a:rPr>
              <a:t>http://i016.radikal.ru/0805/4e/97afc9989b9b.jpg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Крокодил   </a:t>
            </a:r>
            <a:r>
              <a:rPr lang="en-US" sz="900" b="1" dirty="0" smtClean="0">
                <a:solidFill>
                  <a:schemeClr val="bg1"/>
                </a:solidFill>
                <a:hlinkClick r:id="rId33"/>
              </a:rPr>
              <a:t>http://wolfs-volks.ucoz.ru/OS21057_resize.jpg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Лягушка с пузом   </a:t>
            </a:r>
            <a:r>
              <a:rPr lang="en-US" sz="900" b="1" dirty="0" smtClean="0">
                <a:solidFill>
                  <a:schemeClr val="bg1"/>
                </a:solidFill>
                <a:hlinkClick r:id="rId34"/>
              </a:rPr>
              <a:t>http://img0.liveinternet.ru/images/attach/c/0/40/36/40036777_006.jpg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28625"/>
            <a:ext cx="7500938" cy="2071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FFFF00"/>
                </a:solidFill>
              </a:rPr>
              <a:t/>
            </a:r>
            <a:br>
              <a:rPr lang="ru-RU" sz="5300" b="1" dirty="0" smtClean="0">
                <a:solidFill>
                  <a:srgbClr val="FFFF00"/>
                </a:solidFill>
              </a:rPr>
            </a:br>
            <a:r>
              <a:rPr lang="en-US" sz="5300" b="1" dirty="0" smtClean="0">
                <a:solidFill>
                  <a:srgbClr val="FFFF00"/>
                </a:solidFill>
              </a:rPr>
              <a:t/>
            </a:r>
            <a:br>
              <a:rPr lang="en-US" sz="5300" b="1" dirty="0" smtClean="0">
                <a:solidFill>
                  <a:srgbClr val="FFFF00"/>
                </a:solidFill>
              </a:rPr>
            </a:br>
            <a:r>
              <a:rPr lang="en-US" sz="5300" b="1" dirty="0">
                <a:solidFill>
                  <a:srgbClr val="FFFF00"/>
                </a:solidFill>
              </a:rPr>
              <a:t/>
            </a:r>
            <a:br>
              <a:rPr lang="en-US" sz="5300" b="1" dirty="0">
                <a:solidFill>
                  <a:srgbClr val="FFFF00"/>
                </a:solidFill>
              </a:rPr>
            </a:br>
            <a:r>
              <a:rPr lang="en-US" sz="5300" b="1" dirty="0" smtClean="0">
                <a:solidFill>
                  <a:srgbClr val="FFFF00"/>
                </a:solidFill>
              </a:rPr>
              <a:t/>
            </a:r>
            <a:br>
              <a:rPr lang="en-US" sz="5300" b="1" dirty="0" smtClean="0">
                <a:solidFill>
                  <a:srgbClr val="FFFF00"/>
                </a:solidFill>
              </a:rPr>
            </a:br>
            <a:r>
              <a:rPr lang="ru-RU" sz="8000" b="1" dirty="0" smtClean="0">
                <a:solidFill>
                  <a:srgbClr val="FFFF00"/>
                </a:solidFill>
              </a:rPr>
              <a:t>Какие </a:t>
            </a:r>
            <a:r>
              <a:rPr lang="ru-RU" sz="8000" b="1" dirty="0" smtClean="0">
                <a:solidFill>
                  <a:srgbClr val="FFFF00"/>
                </a:solidFill>
              </a:rPr>
              <a:t>бывают животные</a:t>
            </a:r>
            <a:r>
              <a:rPr lang="ru-RU" sz="5300" b="1" dirty="0" smtClean="0">
                <a:solidFill>
                  <a:srgbClr val="FFFF00"/>
                </a:solidFill>
              </a:rPr>
              <a:t>? </a:t>
            </a:r>
            <a:endParaRPr lang="ru-RU" sz="53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772275" cy="3857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007570"/>
              </p:ext>
            </p:extLst>
          </p:nvPr>
        </p:nvGraphicFramePr>
        <p:xfrm>
          <a:off x="457200" y="1600200"/>
          <a:ext cx="8229600" cy="1402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7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62467"/>
              </p:ext>
            </p:extLst>
          </p:nvPr>
        </p:nvGraphicFramePr>
        <p:xfrm>
          <a:off x="457200" y="1600200"/>
          <a:ext cx="8229600" cy="1859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7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901896"/>
              </p:ext>
            </p:extLst>
          </p:nvPr>
        </p:nvGraphicFramePr>
        <p:xfrm>
          <a:off x="457200" y="1600200"/>
          <a:ext cx="8229600" cy="23164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7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477839"/>
              </p:ext>
            </p:extLst>
          </p:nvPr>
        </p:nvGraphicFramePr>
        <p:xfrm>
          <a:off x="457200" y="1600200"/>
          <a:ext cx="8229600" cy="2773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7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180091"/>
              </p:ext>
            </p:extLst>
          </p:nvPr>
        </p:nvGraphicFramePr>
        <p:xfrm>
          <a:off x="457200" y="1600200"/>
          <a:ext cx="8229600" cy="2773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шерсть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885</Words>
  <Application>Microsoft Office PowerPoint</Application>
  <PresentationFormat>Экран (4:3)</PresentationFormat>
  <Paragraphs>217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Тема Office</vt:lpstr>
      <vt:lpstr>1_Тема Office</vt:lpstr>
      <vt:lpstr>4_Тема Office</vt:lpstr>
      <vt:lpstr>2_Тема Office</vt:lpstr>
      <vt:lpstr>3_Тема Office</vt:lpstr>
      <vt:lpstr>5_Тема Office</vt:lpstr>
      <vt:lpstr> Какие бывают животные? </vt:lpstr>
      <vt:lpstr>Лес </vt:lpstr>
      <vt:lpstr> </vt:lpstr>
      <vt:lpstr>    Какие бывают животные? </vt:lpstr>
      <vt:lpstr>Группы животных</vt:lpstr>
      <vt:lpstr>Группы животных</vt:lpstr>
      <vt:lpstr>Группы животных</vt:lpstr>
      <vt:lpstr>Группы животных</vt:lpstr>
      <vt:lpstr>Группы животных</vt:lpstr>
      <vt:lpstr>Группы животных</vt:lpstr>
      <vt:lpstr>Группы животных</vt:lpstr>
      <vt:lpstr>Группы животных</vt:lpstr>
      <vt:lpstr>Группы животных</vt:lpstr>
      <vt:lpstr>Группы животных</vt:lpstr>
      <vt:lpstr>Земноводные </vt:lpstr>
      <vt:lpstr>Пресмыкающиеся </vt:lpstr>
      <vt:lpstr>Презентация PowerPoint</vt:lpstr>
      <vt:lpstr>Интересные факты из жизни животных</vt:lpstr>
      <vt:lpstr> Клещ</vt:lpstr>
      <vt:lpstr> Тихоходка</vt:lpstr>
      <vt:lpstr> Гидра</vt:lpstr>
      <vt:lpstr> Таракан</vt:lpstr>
      <vt:lpstr> Сом</vt:lpstr>
      <vt:lpstr> Тритон</vt:lpstr>
      <vt:lpstr> Болотная черепаха</vt:lpstr>
      <vt:lpstr> Койот</vt:lpstr>
      <vt:lpstr> Пингвин</vt:lpstr>
      <vt:lpstr> Коза</vt:lpstr>
      <vt:lpstr> Верблюд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венец творения</dc:title>
  <dc:creator>Света</dc:creator>
  <cp:lastModifiedBy>User</cp:lastModifiedBy>
  <cp:revision>149</cp:revision>
  <dcterms:created xsi:type="dcterms:W3CDTF">2012-05-17T06:51:50Z</dcterms:created>
  <dcterms:modified xsi:type="dcterms:W3CDTF">2005-12-31T22:10:03Z</dcterms:modified>
</cp:coreProperties>
</file>